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1" r:id="rId6"/>
    <p:sldId id="262" r:id="rId7"/>
    <p:sldId id="263" r:id="rId8"/>
    <p:sldId id="264" r:id="rId9"/>
    <p:sldId id="260" r:id="rId10"/>
    <p:sldId id="265" r:id="rId11"/>
    <p:sldId id="268" r:id="rId12"/>
    <p:sldId id="266" r:id="rId13"/>
    <p:sldId id="267"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snapToGrid="0">
      <p:cViewPr varScale="1">
        <p:scale>
          <a:sx n="102" d="100"/>
          <a:sy n="102" d="100"/>
        </p:scale>
        <p:origin x="28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Wilkins" userId="2caa1a188dabce0f" providerId="LiveId" clId="{9B5DC5D2-415B-452D-8FD3-61A3181AA2EA}"/>
    <pc:docChg chg="custSel addSld modSld">
      <pc:chgData name="Andrea Wilkins" userId="2caa1a188dabce0f" providerId="LiveId" clId="{9B5DC5D2-415B-452D-8FD3-61A3181AA2EA}" dt="2026-04-14T20:38:20.279" v="1586" actId="20577"/>
      <pc:docMkLst>
        <pc:docMk/>
      </pc:docMkLst>
      <pc:sldChg chg="modSp mod">
        <pc:chgData name="Andrea Wilkins" userId="2caa1a188dabce0f" providerId="LiveId" clId="{9B5DC5D2-415B-452D-8FD3-61A3181AA2EA}" dt="2026-04-14T20:38:20.279" v="1586" actId="20577"/>
        <pc:sldMkLst>
          <pc:docMk/>
          <pc:sldMk cId="628384946" sldId="259"/>
        </pc:sldMkLst>
        <pc:spChg chg="mod">
          <ac:chgData name="Andrea Wilkins" userId="2caa1a188dabce0f" providerId="LiveId" clId="{9B5DC5D2-415B-452D-8FD3-61A3181AA2EA}" dt="2026-04-14T20:38:20.279" v="1586" actId="20577"/>
          <ac:spMkLst>
            <pc:docMk/>
            <pc:sldMk cId="628384946" sldId="259"/>
            <ac:spMk id="3" creationId="{CBC5BF37-235A-09F5-C54E-B98B29A25E0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C277D8-4E6B-4B82-8EC4-3B2D04EB92ED}"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71C2A6-A93A-4B34-8118-E67937343C65}" type="slidenum">
              <a:rPr lang="en-US" smtClean="0"/>
              <a:t>‹#›</a:t>
            </a:fld>
            <a:endParaRPr lang="en-US"/>
          </a:p>
        </p:txBody>
      </p:sp>
    </p:spTree>
    <p:extLst>
      <p:ext uri="{BB962C8B-B14F-4D97-AF65-F5344CB8AC3E}">
        <p14:creationId xmlns:p14="http://schemas.microsoft.com/office/powerpoint/2010/main" val="657161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71C2A6-A93A-4B34-8118-E67937343C65}" type="slidenum">
              <a:rPr lang="en-US" smtClean="0"/>
              <a:t>2</a:t>
            </a:fld>
            <a:endParaRPr lang="en-US"/>
          </a:p>
        </p:txBody>
      </p:sp>
    </p:spTree>
    <p:extLst>
      <p:ext uri="{BB962C8B-B14F-4D97-AF65-F5344CB8AC3E}">
        <p14:creationId xmlns:p14="http://schemas.microsoft.com/office/powerpoint/2010/main" val="2029227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1C060-3BCC-ACA6-C64F-18CEBFC69F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F2DCC0-71C8-DA0B-5601-4BDCBAFB73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DBFC97-5F72-1E0D-C87E-D97B1AFC1A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7FFD8B-058E-5C6C-DE61-2CBDBB978CE4}"/>
              </a:ext>
            </a:extLst>
          </p:cNvPr>
          <p:cNvSpPr>
            <a:spLocks noGrp="1"/>
          </p:cNvSpPr>
          <p:nvPr>
            <p:ph type="sldNum" sz="quarter" idx="5"/>
          </p:nvPr>
        </p:nvSpPr>
        <p:spPr/>
        <p:txBody>
          <a:bodyPr/>
          <a:lstStyle/>
          <a:p>
            <a:fld id="{5271C2A6-A93A-4B34-8118-E67937343C65}" type="slidenum">
              <a:rPr lang="en-US" smtClean="0"/>
              <a:t>11</a:t>
            </a:fld>
            <a:endParaRPr lang="en-US"/>
          </a:p>
        </p:txBody>
      </p:sp>
    </p:spTree>
    <p:extLst>
      <p:ext uri="{BB962C8B-B14F-4D97-AF65-F5344CB8AC3E}">
        <p14:creationId xmlns:p14="http://schemas.microsoft.com/office/powerpoint/2010/main" val="2614568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961FB-6C31-2CE1-DB07-9DC5C8C03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A334F3-9110-BBB4-EB80-A168A46E9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44C8CF-29CF-ECAA-289D-A86620029E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946FC9-3149-C452-73B0-6CF1EADE2278}"/>
              </a:ext>
            </a:extLst>
          </p:cNvPr>
          <p:cNvSpPr>
            <a:spLocks noGrp="1"/>
          </p:cNvSpPr>
          <p:nvPr>
            <p:ph type="sldNum" sz="quarter" idx="5"/>
          </p:nvPr>
        </p:nvSpPr>
        <p:spPr/>
        <p:txBody>
          <a:bodyPr/>
          <a:lstStyle/>
          <a:p>
            <a:fld id="{5271C2A6-A93A-4B34-8118-E67937343C65}" type="slidenum">
              <a:rPr lang="en-US" smtClean="0"/>
              <a:t>12</a:t>
            </a:fld>
            <a:endParaRPr lang="en-US"/>
          </a:p>
        </p:txBody>
      </p:sp>
    </p:spTree>
    <p:extLst>
      <p:ext uri="{BB962C8B-B14F-4D97-AF65-F5344CB8AC3E}">
        <p14:creationId xmlns:p14="http://schemas.microsoft.com/office/powerpoint/2010/main" val="1479648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D7659-3B5E-3BA5-6E1E-4DBA4BC56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02DBF1-E2A3-9AC4-143B-8ABF49B12C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989A2D-9857-23FD-9023-2A84464200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61FEE3-4E32-FC3E-0A95-FE93EB2965D6}"/>
              </a:ext>
            </a:extLst>
          </p:cNvPr>
          <p:cNvSpPr>
            <a:spLocks noGrp="1"/>
          </p:cNvSpPr>
          <p:nvPr>
            <p:ph type="sldNum" sz="quarter" idx="5"/>
          </p:nvPr>
        </p:nvSpPr>
        <p:spPr/>
        <p:txBody>
          <a:bodyPr/>
          <a:lstStyle/>
          <a:p>
            <a:fld id="{5271C2A6-A93A-4B34-8118-E67937343C65}" type="slidenum">
              <a:rPr lang="en-US" smtClean="0"/>
              <a:t>13</a:t>
            </a:fld>
            <a:endParaRPr lang="en-US"/>
          </a:p>
        </p:txBody>
      </p:sp>
    </p:spTree>
    <p:extLst>
      <p:ext uri="{BB962C8B-B14F-4D97-AF65-F5344CB8AC3E}">
        <p14:creationId xmlns:p14="http://schemas.microsoft.com/office/powerpoint/2010/main" val="3000293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15E57-8963-3F28-C45D-834CF47A13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BD5348-A445-D8D8-7CDD-A79B15282B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436E63-6AF4-B3F8-00C7-8F6D5CCB00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75E834-A1F7-2247-9FB4-5E8C20AC91A1}"/>
              </a:ext>
            </a:extLst>
          </p:cNvPr>
          <p:cNvSpPr>
            <a:spLocks noGrp="1"/>
          </p:cNvSpPr>
          <p:nvPr>
            <p:ph type="sldNum" sz="quarter" idx="5"/>
          </p:nvPr>
        </p:nvSpPr>
        <p:spPr/>
        <p:txBody>
          <a:bodyPr/>
          <a:lstStyle/>
          <a:p>
            <a:fld id="{5271C2A6-A93A-4B34-8118-E67937343C65}" type="slidenum">
              <a:rPr lang="en-US" smtClean="0"/>
              <a:t>14</a:t>
            </a:fld>
            <a:endParaRPr lang="en-US"/>
          </a:p>
        </p:txBody>
      </p:sp>
    </p:spTree>
    <p:extLst>
      <p:ext uri="{BB962C8B-B14F-4D97-AF65-F5344CB8AC3E}">
        <p14:creationId xmlns:p14="http://schemas.microsoft.com/office/powerpoint/2010/main" val="746417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D8C3B-A99C-4452-192F-2F5D9DCA99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A31FD-59E7-DA7C-11CE-FE6EC5A4C5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AF6186-ECAD-CE1D-3EDD-5D6B1D991B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0243F8-01DE-D293-BC29-DD90BDC987E5}"/>
              </a:ext>
            </a:extLst>
          </p:cNvPr>
          <p:cNvSpPr>
            <a:spLocks noGrp="1"/>
          </p:cNvSpPr>
          <p:nvPr>
            <p:ph type="sldNum" sz="quarter" idx="5"/>
          </p:nvPr>
        </p:nvSpPr>
        <p:spPr/>
        <p:txBody>
          <a:bodyPr/>
          <a:lstStyle/>
          <a:p>
            <a:fld id="{5271C2A6-A93A-4B34-8118-E67937343C65}" type="slidenum">
              <a:rPr lang="en-US" smtClean="0"/>
              <a:t>3</a:t>
            </a:fld>
            <a:endParaRPr lang="en-US"/>
          </a:p>
        </p:txBody>
      </p:sp>
    </p:spTree>
    <p:extLst>
      <p:ext uri="{BB962C8B-B14F-4D97-AF65-F5344CB8AC3E}">
        <p14:creationId xmlns:p14="http://schemas.microsoft.com/office/powerpoint/2010/main" val="3821802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07349-38E2-1144-B535-A32A65AB05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394BE-9205-416B-7A8F-25B458413E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91D7A3-9577-57CB-7716-6E9694F2FC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916FA7-8995-4182-1972-B84FA392CECD}"/>
              </a:ext>
            </a:extLst>
          </p:cNvPr>
          <p:cNvSpPr>
            <a:spLocks noGrp="1"/>
          </p:cNvSpPr>
          <p:nvPr>
            <p:ph type="sldNum" sz="quarter" idx="5"/>
          </p:nvPr>
        </p:nvSpPr>
        <p:spPr/>
        <p:txBody>
          <a:bodyPr/>
          <a:lstStyle/>
          <a:p>
            <a:fld id="{5271C2A6-A93A-4B34-8118-E67937343C65}" type="slidenum">
              <a:rPr lang="en-US" smtClean="0"/>
              <a:t>4</a:t>
            </a:fld>
            <a:endParaRPr lang="en-US"/>
          </a:p>
        </p:txBody>
      </p:sp>
    </p:spTree>
    <p:extLst>
      <p:ext uri="{BB962C8B-B14F-4D97-AF65-F5344CB8AC3E}">
        <p14:creationId xmlns:p14="http://schemas.microsoft.com/office/powerpoint/2010/main" val="1009968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47423-9288-E40D-1FCA-3606EE41AD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7C8C85-EC45-5E54-02AA-9FA925B1D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C951CA-23BC-7851-7C48-5CD537A040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D254CD-5E40-CD3D-584E-4E8B4E145DDE}"/>
              </a:ext>
            </a:extLst>
          </p:cNvPr>
          <p:cNvSpPr>
            <a:spLocks noGrp="1"/>
          </p:cNvSpPr>
          <p:nvPr>
            <p:ph type="sldNum" sz="quarter" idx="5"/>
          </p:nvPr>
        </p:nvSpPr>
        <p:spPr/>
        <p:txBody>
          <a:bodyPr/>
          <a:lstStyle/>
          <a:p>
            <a:fld id="{5271C2A6-A93A-4B34-8118-E67937343C65}" type="slidenum">
              <a:rPr lang="en-US" smtClean="0"/>
              <a:t>5</a:t>
            </a:fld>
            <a:endParaRPr lang="en-US"/>
          </a:p>
        </p:txBody>
      </p:sp>
    </p:spTree>
    <p:extLst>
      <p:ext uri="{BB962C8B-B14F-4D97-AF65-F5344CB8AC3E}">
        <p14:creationId xmlns:p14="http://schemas.microsoft.com/office/powerpoint/2010/main" val="427675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7984E-A015-53BE-3020-6CE60854B2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A4527-7A18-99EA-785F-443C525251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162CFA-DD87-DA09-CB01-CCE7E52D3E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D149AE-5712-75BC-6448-493752D0C714}"/>
              </a:ext>
            </a:extLst>
          </p:cNvPr>
          <p:cNvSpPr>
            <a:spLocks noGrp="1"/>
          </p:cNvSpPr>
          <p:nvPr>
            <p:ph type="sldNum" sz="quarter" idx="5"/>
          </p:nvPr>
        </p:nvSpPr>
        <p:spPr/>
        <p:txBody>
          <a:bodyPr/>
          <a:lstStyle/>
          <a:p>
            <a:fld id="{5271C2A6-A93A-4B34-8118-E67937343C65}" type="slidenum">
              <a:rPr lang="en-US" smtClean="0"/>
              <a:t>6</a:t>
            </a:fld>
            <a:endParaRPr lang="en-US"/>
          </a:p>
        </p:txBody>
      </p:sp>
    </p:spTree>
    <p:extLst>
      <p:ext uri="{BB962C8B-B14F-4D97-AF65-F5344CB8AC3E}">
        <p14:creationId xmlns:p14="http://schemas.microsoft.com/office/powerpoint/2010/main" val="2462177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4F089-ABAB-49D9-0901-9258A6662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791DF6-7680-9541-980D-3EECE41C93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D8F12E-3F0B-B1F6-4BEE-5F365C3CA3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C3B808-BFDA-F723-063C-26819370471F}"/>
              </a:ext>
            </a:extLst>
          </p:cNvPr>
          <p:cNvSpPr>
            <a:spLocks noGrp="1"/>
          </p:cNvSpPr>
          <p:nvPr>
            <p:ph type="sldNum" sz="quarter" idx="5"/>
          </p:nvPr>
        </p:nvSpPr>
        <p:spPr/>
        <p:txBody>
          <a:bodyPr/>
          <a:lstStyle/>
          <a:p>
            <a:fld id="{5271C2A6-A93A-4B34-8118-E67937343C65}" type="slidenum">
              <a:rPr lang="en-US" smtClean="0"/>
              <a:t>7</a:t>
            </a:fld>
            <a:endParaRPr lang="en-US"/>
          </a:p>
        </p:txBody>
      </p:sp>
    </p:spTree>
    <p:extLst>
      <p:ext uri="{BB962C8B-B14F-4D97-AF65-F5344CB8AC3E}">
        <p14:creationId xmlns:p14="http://schemas.microsoft.com/office/powerpoint/2010/main" val="1487029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8E02F-CE21-D57F-A593-7C0E1E571C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0AD861-3E5F-A590-57F0-ED75272D25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ACAFE-EE45-B982-40E3-239F32B7F3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A5BA28-2984-6354-ABBD-29A56C4897E0}"/>
              </a:ext>
            </a:extLst>
          </p:cNvPr>
          <p:cNvSpPr>
            <a:spLocks noGrp="1"/>
          </p:cNvSpPr>
          <p:nvPr>
            <p:ph type="sldNum" sz="quarter" idx="5"/>
          </p:nvPr>
        </p:nvSpPr>
        <p:spPr/>
        <p:txBody>
          <a:bodyPr/>
          <a:lstStyle/>
          <a:p>
            <a:fld id="{5271C2A6-A93A-4B34-8118-E67937343C65}" type="slidenum">
              <a:rPr lang="en-US" smtClean="0"/>
              <a:t>8</a:t>
            </a:fld>
            <a:endParaRPr lang="en-US"/>
          </a:p>
        </p:txBody>
      </p:sp>
    </p:spTree>
    <p:extLst>
      <p:ext uri="{BB962C8B-B14F-4D97-AF65-F5344CB8AC3E}">
        <p14:creationId xmlns:p14="http://schemas.microsoft.com/office/powerpoint/2010/main" val="4146755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20516-1956-E826-0D40-83A9B8F84A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FBE417-A1AF-3EB7-60C6-80B436586E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AFC783-BF1D-78CC-E477-2394922242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B8FDA8-94C5-F0E3-1F86-F40102BA96E6}"/>
              </a:ext>
            </a:extLst>
          </p:cNvPr>
          <p:cNvSpPr>
            <a:spLocks noGrp="1"/>
          </p:cNvSpPr>
          <p:nvPr>
            <p:ph type="sldNum" sz="quarter" idx="5"/>
          </p:nvPr>
        </p:nvSpPr>
        <p:spPr/>
        <p:txBody>
          <a:bodyPr/>
          <a:lstStyle/>
          <a:p>
            <a:fld id="{5271C2A6-A93A-4B34-8118-E67937343C65}" type="slidenum">
              <a:rPr lang="en-US" smtClean="0"/>
              <a:t>9</a:t>
            </a:fld>
            <a:endParaRPr lang="en-US"/>
          </a:p>
        </p:txBody>
      </p:sp>
    </p:spTree>
    <p:extLst>
      <p:ext uri="{BB962C8B-B14F-4D97-AF65-F5344CB8AC3E}">
        <p14:creationId xmlns:p14="http://schemas.microsoft.com/office/powerpoint/2010/main" val="4127430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0C60D-7AE7-245F-AF47-61265FD5A5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9B1059-7D03-C7D3-0FD6-4FD888C95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39F5C0-8482-BC8B-C037-21EA07BA50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04F176-4E74-C4F7-43F8-F946FB4504C6}"/>
              </a:ext>
            </a:extLst>
          </p:cNvPr>
          <p:cNvSpPr>
            <a:spLocks noGrp="1"/>
          </p:cNvSpPr>
          <p:nvPr>
            <p:ph type="sldNum" sz="quarter" idx="5"/>
          </p:nvPr>
        </p:nvSpPr>
        <p:spPr/>
        <p:txBody>
          <a:bodyPr/>
          <a:lstStyle/>
          <a:p>
            <a:fld id="{5271C2A6-A93A-4B34-8118-E67937343C65}" type="slidenum">
              <a:rPr lang="en-US" smtClean="0"/>
              <a:t>10</a:t>
            </a:fld>
            <a:endParaRPr lang="en-US"/>
          </a:p>
        </p:txBody>
      </p:sp>
    </p:spTree>
    <p:extLst>
      <p:ext uri="{BB962C8B-B14F-4D97-AF65-F5344CB8AC3E}">
        <p14:creationId xmlns:p14="http://schemas.microsoft.com/office/powerpoint/2010/main" val="2714614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B3271-BDB8-B560-09CB-CEB966D95B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82B84C-3606-BA08-869C-84A28AACAA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23E015-6522-490B-42C9-A1DDF4E77CA5}"/>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04C9A81C-6C0F-EA5E-D5E6-F7C70F3DBC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94415-0A05-A992-6E8E-4416207B04B1}"/>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3395928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5611-FC6D-0A8D-B312-5F5B25B2EA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564FE1-D02C-400C-5F08-CC441715C0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649DD-36F4-C4A1-EA86-84C5F27C9C4C}"/>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3E1D6769-434E-10C3-65FE-1D6D589E62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113265-CDDD-6D32-2BC7-13587A42AA49}"/>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185085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E55DFF-045C-EDDF-08C0-D711E545FE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C04CF-C618-08D7-085F-4B5652C69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89050-9E61-F948-3DB8-1C1CB93BFA3C}"/>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76729514-126C-CADA-5EFD-1069890B1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92CF5F-B0FD-C1A3-100C-9EF24217E930}"/>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313442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CA92-6219-20F1-3712-F72140603B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40E8C9-9117-8ABC-03F6-3BB373AE4E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343FF0-2E23-A288-6DDC-349345D31146}"/>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72FFE06D-96D5-2559-69CD-B4C6F48D2B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37765F-574C-B1A6-6A69-2E585003342A}"/>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629403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8B1A3-7A7D-557F-47BE-D58F285A96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4A9A79-D028-1D03-9E70-143AF278711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2CFA5D-8CBC-97F8-F7AB-56A182C0BD8B}"/>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85C0C0C3-6012-B447-B142-1B877E87CA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F7F61F-F597-355A-850D-F65B1EE925B1}"/>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1946680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7279E-24C9-A9AA-AE77-E3108B8077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C1B89F-1BAA-54D8-10C6-984E43DE4F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DB9DEC-8F9E-04C6-3EE0-56A4640493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9B161B-F776-4C3A-A9B2-7A72DAB59BB9}"/>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6" name="Footer Placeholder 5">
            <a:extLst>
              <a:ext uri="{FF2B5EF4-FFF2-40B4-BE49-F238E27FC236}">
                <a16:creationId xmlns:a16="http://schemas.microsoft.com/office/drawing/2014/main" id="{36E276F1-1D9F-3207-E99F-7EACDCB80A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53175C-4B90-50C8-DC68-84235967CD0C}"/>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767861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CD861-47F7-BF65-BB10-C4D8E97870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F66E0-128E-5730-911A-BC3863AD46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BAEC0C-2EC6-FDB3-DBD3-59BFBFA0FA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EE72F1-02C7-298B-13E3-D29966B03A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20C0E4-C2AA-4053-C63E-12F97FAA69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7404B1-E139-0C48-C6AD-255CFB08F678}"/>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8" name="Footer Placeholder 7">
            <a:extLst>
              <a:ext uri="{FF2B5EF4-FFF2-40B4-BE49-F238E27FC236}">
                <a16:creationId xmlns:a16="http://schemas.microsoft.com/office/drawing/2014/main" id="{A4AD2CAE-3CA8-5648-01E2-B68ADF954B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936D64-5277-98A9-1ADF-6909CAC364E9}"/>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3225589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5BB2-8ACE-59EE-5A5D-C6F4455F8F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D876AF-420A-8A65-49AA-63E087AA80AD}"/>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4" name="Footer Placeholder 3">
            <a:extLst>
              <a:ext uri="{FF2B5EF4-FFF2-40B4-BE49-F238E27FC236}">
                <a16:creationId xmlns:a16="http://schemas.microsoft.com/office/drawing/2014/main" id="{8C97A791-E869-84E4-AF05-F063EA6BCB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6958F8-3676-7A7E-3DD6-46DDDE7DA9A0}"/>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175294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9DA7D6-266B-8A8A-F712-3496DE136DF0}"/>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3" name="Footer Placeholder 2">
            <a:extLst>
              <a:ext uri="{FF2B5EF4-FFF2-40B4-BE49-F238E27FC236}">
                <a16:creationId xmlns:a16="http://schemas.microsoft.com/office/drawing/2014/main" id="{7B4F05FB-B247-5233-6E8B-A33B20C803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900C1D-34D1-723D-5D63-4D74FCAF2EEB}"/>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4160479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A6F37-80AB-FBDB-9005-D426F251DA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A0D842-2F99-6F67-410F-421ED6153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A1BF4F-276A-6050-23B0-9F529A8C8E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7A2CD7-FC30-2E09-AC72-2C2534E16081}"/>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6" name="Footer Placeholder 5">
            <a:extLst>
              <a:ext uri="{FF2B5EF4-FFF2-40B4-BE49-F238E27FC236}">
                <a16:creationId xmlns:a16="http://schemas.microsoft.com/office/drawing/2014/main" id="{19BDCC4D-E313-50CB-356B-EC373F50FA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D45F04-7A63-2BB8-42FD-2582C3E7B49F}"/>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229998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22078-655B-8D61-3612-36C5EFB9A8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259C39-D331-51B9-40AD-C7B33EF67F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F6E88B-0737-47A4-BC23-2B26BF267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F710DE-D812-68CC-AF22-D4B5517B58F1}"/>
              </a:ext>
            </a:extLst>
          </p:cNvPr>
          <p:cNvSpPr>
            <a:spLocks noGrp="1"/>
          </p:cNvSpPr>
          <p:nvPr>
            <p:ph type="dt" sz="half" idx="10"/>
          </p:nvPr>
        </p:nvSpPr>
        <p:spPr/>
        <p:txBody>
          <a:bodyPr/>
          <a:lstStyle/>
          <a:p>
            <a:fld id="{0FC8DAAC-557E-4FD4-B259-0C8D29E78E41}" type="datetimeFigureOut">
              <a:rPr lang="en-US" smtClean="0"/>
              <a:t>4/13/2026</a:t>
            </a:fld>
            <a:endParaRPr lang="en-US"/>
          </a:p>
        </p:txBody>
      </p:sp>
      <p:sp>
        <p:nvSpPr>
          <p:cNvPr id="6" name="Footer Placeholder 5">
            <a:extLst>
              <a:ext uri="{FF2B5EF4-FFF2-40B4-BE49-F238E27FC236}">
                <a16:creationId xmlns:a16="http://schemas.microsoft.com/office/drawing/2014/main" id="{F374A353-7A4B-37B8-6F0D-BD6D387B1E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E7B7B-A41D-672B-DDD4-E05AFB7C00DF}"/>
              </a:ext>
            </a:extLst>
          </p:cNvPr>
          <p:cNvSpPr>
            <a:spLocks noGrp="1"/>
          </p:cNvSpPr>
          <p:nvPr>
            <p:ph type="sldNum" sz="quarter" idx="12"/>
          </p:nvPr>
        </p:nvSpPr>
        <p:spPr/>
        <p:txBody>
          <a:bodyPr/>
          <a:lstStyle/>
          <a:p>
            <a:fld id="{CBF8D97F-D407-464F-AE22-DE32DD009677}" type="slidenum">
              <a:rPr lang="en-US" smtClean="0"/>
              <a:t>‹#›</a:t>
            </a:fld>
            <a:endParaRPr lang="en-US"/>
          </a:p>
        </p:txBody>
      </p:sp>
    </p:spTree>
    <p:extLst>
      <p:ext uri="{BB962C8B-B14F-4D97-AF65-F5344CB8AC3E}">
        <p14:creationId xmlns:p14="http://schemas.microsoft.com/office/powerpoint/2010/main" val="275801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DF7EDB-A159-1BB5-33E2-C16D3660B2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EA0716-073D-4826-0100-F83F91FF16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759168-A65E-EEB0-D25F-345DA34C70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C8DAAC-557E-4FD4-B259-0C8D29E78E41}" type="datetimeFigureOut">
              <a:rPr lang="en-US" smtClean="0"/>
              <a:t>4/13/2026</a:t>
            </a:fld>
            <a:endParaRPr lang="en-US"/>
          </a:p>
        </p:txBody>
      </p:sp>
      <p:sp>
        <p:nvSpPr>
          <p:cNvPr id="5" name="Footer Placeholder 4">
            <a:extLst>
              <a:ext uri="{FF2B5EF4-FFF2-40B4-BE49-F238E27FC236}">
                <a16:creationId xmlns:a16="http://schemas.microsoft.com/office/drawing/2014/main" id="{BF9A2F75-E102-6416-B1E0-0515C97AAA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FB1B5AB-76A2-817A-523A-127DA70B72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F8D97F-D407-464F-AE22-DE32DD009677}" type="slidenum">
              <a:rPr lang="en-US" smtClean="0"/>
              <a:t>‹#›</a:t>
            </a:fld>
            <a:endParaRPr lang="en-US"/>
          </a:p>
        </p:txBody>
      </p:sp>
    </p:spTree>
    <p:extLst>
      <p:ext uri="{BB962C8B-B14F-4D97-AF65-F5344CB8AC3E}">
        <p14:creationId xmlns:p14="http://schemas.microsoft.com/office/powerpoint/2010/main" val="2680307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eenparentcollaborative.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hildsupport.state.co.us/child-support-orders/enforcing-order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dphe.colorado.gov/order-certificate-now"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cdphe.colorado.gov/correct-or-change-a-birth-certificat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oloradojudicial.gov/self-help/calculate-support-payment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3C434-8381-DA17-7B92-03C9342EC61D}"/>
              </a:ext>
            </a:extLst>
          </p:cNvPr>
          <p:cNvSpPr>
            <a:spLocks noGrp="1"/>
          </p:cNvSpPr>
          <p:nvPr>
            <p:ph type="ctrTitle"/>
          </p:nvPr>
        </p:nvSpPr>
        <p:spPr/>
        <p:txBody>
          <a:bodyPr/>
          <a:lstStyle/>
          <a:p>
            <a:r>
              <a:rPr lang="en-US" dirty="0"/>
              <a:t>					</a:t>
            </a:r>
            <a:endParaRPr lang="en-US" sz="3600" dirty="0"/>
          </a:p>
        </p:txBody>
      </p:sp>
      <p:sp>
        <p:nvSpPr>
          <p:cNvPr id="3" name="Subtitle 2">
            <a:extLst>
              <a:ext uri="{FF2B5EF4-FFF2-40B4-BE49-F238E27FC236}">
                <a16:creationId xmlns:a16="http://schemas.microsoft.com/office/drawing/2014/main" id="{1E6BED89-BB2D-2773-ECFA-9EB4545E46B8}"/>
              </a:ext>
            </a:extLst>
          </p:cNvPr>
          <p:cNvSpPr>
            <a:spLocks noGrp="1"/>
          </p:cNvSpPr>
          <p:nvPr>
            <p:ph type="subTitle" idx="1"/>
          </p:nvPr>
        </p:nvSpPr>
        <p:spPr>
          <a:xfrm>
            <a:off x="1421204" y="2866292"/>
            <a:ext cx="9144000" cy="3113025"/>
          </a:xfrm>
        </p:spPr>
        <p:txBody>
          <a:bodyPr>
            <a:normAutofit fontScale="70000" lnSpcReduction="20000"/>
          </a:bodyPr>
          <a:lstStyle/>
          <a:p>
            <a:endParaRPr lang="en-US" sz="3600" b="1" dirty="0"/>
          </a:p>
          <a:p>
            <a:r>
              <a:rPr lang="en-US" sz="5800" b="1" dirty="0"/>
              <a:t>Navigating Colorado’s Family Court System</a:t>
            </a:r>
          </a:p>
          <a:p>
            <a:endParaRPr lang="en-US" sz="5800" b="1" dirty="0"/>
          </a:p>
          <a:p>
            <a:r>
              <a:rPr lang="en-US" sz="4400" b="1" dirty="0"/>
              <a:t>Allocation of Parental Responsibilities,  Modifications of APR and Enforcement of Court Orders </a:t>
            </a:r>
          </a:p>
        </p:txBody>
      </p:sp>
      <p:pic>
        <p:nvPicPr>
          <p:cNvPr id="4" name="Picture 3">
            <a:hlinkClick r:id="rId2"/>
            <a:extLst>
              <a:ext uri="{FF2B5EF4-FFF2-40B4-BE49-F238E27FC236}">
                <a16:creationId xmlns:a16="http://schemas.microsoft.com/office/drawing/2014/main" id="{1B24E170-F566-10EC-887E-DD579BB4A5C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2167" y="734403"/>
            <a:ext cx="4233545" cy="1581760"/>
          </a:xfrm>
          <a:prstGeom prst="rect">
            <a:avLst/>
          </a:prstGeom>
          <a:noFill/>
          <a:ln>
            <a:noFill/>
          </a:ln>
        </p:spPr>
      </p:pic>
    </p:spTree>
    <p:extLst>
      <p:ext uri="{BB962C8B-B14F-4D97-AF65-F5344CB8AC3E}">
        <p14:creationId xmlns:p14="http://schemas.microsoft.com/office/powerpoint/2010/main" val="502385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C3CD26-B4DD-A0EF-4614-7D98D5011381}"/>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0304B7C6-09CC-9A6D-60E7-E69EFE23B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7715613C-DFC0-1DA9-9FE9-0E7B9DFED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36D13A69-D728-6E69-F067-9B4F1684F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E3F1D13D-DBD2-9A6A-D2C3-8B46F80BA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F802A565-1DD7-E9DC-16D7-9A83374F8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1BF1BF-FE59-EB66-702E-36E29CF5F905}"/>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Enforcement of Parenting Time Orders</a:t>
            </a:r>
          </a:p>
        </p:txBody>
      </p:sp>
      <p:sp>
        <p:nvSpPr>
          <p:cNvPr id="3" name="Content Placeholder 2">
            <a:extLst>
              <a:ext uri="{FF2B5EF4-FFF2-40B4-BE49-F238E27FC236}">
                <a16:creationId xmlns:a16="http://schemas.microsoft.com/office/drawing/2014/main" id="{087596C1-CC02-ED9E-47AB-38633DF41F06}"/>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Enforcement of Court Orders</a:t>
            </a:r>
          </a:p>
          <a:p>
            <a:pPr lvl="1"/>
            <a:r>
              <a:rPr lang="en-US" sz="1800" dirty="0"/>
              <a:t>Permanent orders issued by the court must be followed by the parties unless or until they are modified by agreement of the parties (and approved by the court) or by future court order. </a:t>
            </a:r>
          </a:p>
          <a:p>
            <a:pPr lvl="1"/>
            <a:r>
              <a:rPr lang="en-US" sz="1800" dirty="0"/>
              <a:t>If a party does not comply with the court order, the aggrieved party can file a </a:t>
            </a:r>
            <a:r>
              <a:rPr lang="en-US" sz="1800" b="1" dirty="0"/>
              <a:t>Motion Concerning Parenting Time Dispute</a:t>
            </a:r>
            <a:r>
              <a:rPr lang="en-US" sz="1800" dirty="0"/>
              <a:t> (JDF 1418) describing the noncompliance by the other party and explain what remedy they are seeking from the court.  </a:t>
            </a:r>
          </a:p>
          <a:p>
            <a:pPr lvl="1"/>
            <a:r>
              <a:rPr lang="en-US" sz="1800" dirty="0"/>
              <a:t>The court will review the motion, and issue an order, ordering the parties to participate in mediation, or set a hearing. </a:t>
            </a:r>
          </a:p>
          <a:p>
            <a:pPr lvl="1"/>
            <a:r>
              <a:rPr lang="en-US" sz="1800" dirty="0"/>
              <a:t>The filing party must provide a copy of the motion to the other party and complete the certificate of service, which informs the court of when and how they provided the other party with a copy of the motion. </a:t>
            </a:r>
          </a:p>
          <a:p>
            <a:pPr lvl="1"/>
            <a:r>
              <a:rPr lang="en-US" sz="1800" dirty="0"/>
              <a:t>The court may order sanctions that include a civil fine or jail sentence, require the offending party to post bond or security to ensure future compliance, order make-up parenting time, order family counseling or parenting classes, or enter other orders to promote the child’s best interests. </a:t>
            </a:r>
            <a:endParaRPr lang="en-US" sz="2000"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3176214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89C5EF-2FD6-119A-778F-304565943EFC}"/>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B1AD4CFE-D813-5C38-F06C-E76863AB7E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6B01B98-B50E-4531-22F9-31AB0035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1E71FF69-4426-D918-3887-36960C137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F6BBB289-7B59-E7C3-649E-B02B12E0E8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DE60CBCB-DE70-7FAF-06B3-E8B11C8F7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D715B1-A79C-D736-9141-F8AD798D99E8}"/>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Enforcement of Child Support Orders</a:t>
            </a:r>
          </a:p>
        </p:txBody>
      </p:sp>
      <p:sp>
        <p:nvSpPr>
          <p:cNvPr id="3" name="Content Placeholder 2">
            <a:extLst>
              <a:ext uri="{FF2B5EF4-FFF2-40B4-BE49-F238E27FC236}">
                <a16:creationId xmlns:a16="http://schemas.microsoft.com/office/drawing/2014/main" id="{FE5C96B2-148B-D1A6-1293-FCDE5AD0E725}"/>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Child Support Enforcement Assistance</a:t>
            </a:r>
          </a:p>
          <a:p>
            <a:pPr lvl="1"/>
            <a:r>
              <a:rPr lang="en-US" sz="1800" dirty="0"/>
              <a:t>Parents struggling with nonpayment of child support by the other parent can seek assistance through the Colorado Child Support Services Program (CSS).   Individuals who need help enforcing your child support order should contact their local county child support office to discuss remedies, which may include income withholding.   You can locate your local county child support office by visiting </a:t>
            </a:r>
            <a:r>
              <a:rPr lang="en-US" sz="1800" dirty="0">
                <a:hlinkClick r:id="rId3"/>
              </a:rPr>
              <a:t>https://childsupport.state.co.us/child-support-orders/enforcing-orders</a:t>
            </a:r>
            <a:endParaRPr lang="en-US" sz="1800" dirty="0"/>
          </a:p>
          <a:p>
            <a:pPr lvl="1"/>
            <a:r>
              <a:rPr lang="en-US" sz="1800" dirty="0"/>
              <a:t>Nonpayment of child support can also be addressed through an action for contempt of court.  Individuals can pursue such an action by filing a </a:t>
            </a:r>
            <a:r>
              <a:rPr lang="en-US" sz="1800" b="1" dirty="0"/>
              <a:t>Motion &amp; Affidavit for Citation for Contempt of Court </a:t>
            </a:r>
            <a:r>
              <a:rPr lang="en-US" sz="1800" dirty="0"/>
              <a:t>(JDF 1816 and JDF 1817 – complete caption only).  It will be necessary for the petitioner to demonstrate that the respondent has the present ability to pay and has willfully refused to comply with the court order.</a:t>
            </a:r>
          </a:p>
          <a:p>
            <a:pPr lvl="1"/>
            <a:endParaRPr lang="en-US" sz="1800" dirty="0"/>
          </a:p>
          <a:p>
            <a:pPr lvl="1"/>
            <a:endParaRPr lang="en-US" sz="1800" dirty="0"/>
          </a:p>
          <a:p>
            <a:pPr lvl="1"/>
            <a:endParaRPr lang="en-US" sz="1800" dirty="0"/>
          </a:p>
          <a:p>
            <a:pPr lvl="1"/>
            <a:endParaRPr lang="en-US" sz="1800" dirty="0"/>
          </a:p>
          <a:p>
            <a:pPr lvl="1"/>
            <a:endParaRPr lang="en-US" sz="1800" dirty="0"/>
          </a:p>
          <a:p>
            <a:pPr lvl="1"/>
            <a:endParaRPr lang="en-US" sz="1800" dirty="0"/>
          </a:p>
          <a:p>
            <a:pPr marL="457200" lvl="1" indent="0">
              <a:buNone/>
            </a:pPr>
            <a:endParaRPr lang="en-US" sz="2000" dirty="0"/>
          </a:p>
          <a:p>
            <a:pPr lvl="1"/>
            <a:endParaRPr lang="en-US" sz="2000" dirty="0"/>
          </a:p>
        </p:txBody>
      </p:sp>
    </p:spTree>
    <p:extLst>
      <p:ext uri="{BB962C8B-B14F-4D97-AF65-F5344CB8AC3E}">
        <p14:creationId xmlns:p14="http://schemas.microsoft.com/office/powerpoint/2010/main" val="997391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6D363B-E860-CD8B-9FDD-C9F6BCB40BCB}"/>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F0489B0-7674-3F1A-E9D8-0D2DD0F9F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FB6A69E6-167E-05EF-1AF3-00D2A032F8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84B43DAD-7DDD-EC96-6A21-0656044EF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AED5BF6-021F-D90E-CFB3-16F89CCD2B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948D9E3F-F1D1-6032-2CB8-2CC6737EB6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74DBC6-0F83-939E-60B5-F1ECFD2B7533}"/>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Modification of Parenting Time Orders</a:t>
            </a:r>
          </a:p>
        </p:txBody>
      </p:sp>
      <p:sp>
        <p:nvSpPr>
          <p:cNvPr id="3" name="Content Placeholder 2">
            <a:extLst>
              <a:ext uri="{FF2B5EF4-FFF2-40B4-BE49-F238E27FC236}">
                <a16:creationId xmlns:a16="http://schemas.microsoft.com/office/drawing/2014/main" id="{B654DC6F-96A2-CEB4-A0F0-F2185DB7177B}"/>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Modifications to previous orders can be made by stipulation (agreement of the parties) or by further order of the court.  A party seeking a modified order may pursue the following: </a:t>
            </a:r>
          </a:p>
          <a:p>
            <a:pPr lvl="1"/>
            <a:r>
              <a:rPr lang="en-US" sz="1800" dirty="0"/>
              <a:t>Stipulation re Parenting Time Modification (JDF 1423) and Order re Modification or Restriction of Parenting Time (JDF 1424 – complete caption only)</a:t>
            </a:r>
          </a:p>
          <a:p>
            <a:pPr lvl="1"/>
            <a:r>
              <a:rPr lang="en-US" sz="1800" dirty="0"/>
              <a:t>Motion/Stipulation to Change Decision-Making Responsibilities (JDF 1415) and Order re Modification of Decision-Making Responsibilities (JDF 1417 – complete caption only)</a:t>
            </a:r>
          </a:p>
          <a:p>
            <a:pPr lvl="1"/>
            <a:r>
              <a:rPr lang="en-US" sz="1800" dirty="0"/>
              <a:t>Stipulation re Child Support Modification (JDF 1404), Motion to Modify Child Support (JDF 1403) and Order re Modification of Child Support  (JDF 1405 – complete caption only)</a:t>
            </a:r>
          </a:p>
          <a:p>
            <a:pPr lvl="1"/>
            <a:r>
              <a:rPr lang="en-US" sz="1800" dirty="0"/>
              <a:t>Motion &amp; Affidavit to Modify or Restrict Parenting Time (JDF 1406) (motion to restrict parenting time will be held within 14 days if judge approves motion)</a:t>
            </a:r>
          </a:p>
          <a:p>
            <a:pPr lvl="1"/>
            <a:r>
              <a:rPr lang="en-US" sz="1800" dirty="0"/>
              <a:t>Motion or Stipulation to Relocate Minor Children (JDF 1407) and Order re Motion to Relocate Minor Children (JDF 1425 – complete caption only)</a:t>
            </a:r>
          </a:p>
          <a:p>
            <a:pPr lvl="1"/>
            <a:endParaRPr lang="en-US" sz="1800" dirty="0"/>
          </a:p>
          <a:p>
            <a:pPr lvl="1"/>
            <a:endParaRPr lang="en-US" sz="1800" dirty="0"/>
          </a:p>
          <a:p>
            <a:pPr lvl="1"/>
            <a:endParaRPr lang="en-US" sz="1800" dirty="0"/>
          </a:p>
          <a:p>
            <a:pPr marL="457200" lvl="1" indent="0">
              <a:buNone/>
            </a:pPr>
            <a:endParaRPr lang="en-US" sz="2000"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3121699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201C90-DC6E-43E6-894F-335BAF9B48FE}"/>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8B5F43B7-4651-578E-1AED-D37251BF21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075D630B-C24D-6E7F-3619-5D6086557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A8B7EC0-5773-0DB0-74D0-09738B0BE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805C1908-77C1-3DEF-A0CD-A6FB1DBC9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3D5519B3-D042-1233-72CF-E7E2273A1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E74EA5-023F-7C74-9193-5FA870CCB5B8}"/>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Modification of Parenting Time Orders</a:t>
            </a:r>
          </a:p>
        </p:txBody>
      </p:sp>
      <p:sp>
        <p:nvSpPr>
          <p:cNvPr id="3" name="Content Placeholder 2">
            <a:extLst>
              <a:ext uri="{FF2B5EF4-FFF2-40B4-BE49-F238E27FC236}">
                <a16:creationId xmlns:a16="http://schemas.microsoft.com/office/drawing/2014/main" id="{EA291B90-11E1-2459-4038-F741D66D1B8B}"/>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Factors the court must consider:</a:t>
            </a:r>
          </a:p>
          <a:p>
            <a:r>
              <a:rPr lang="en-US" sz="2000" dirty="0"/>
              <a:t>Modifications of parenting time orders within 2 years of issuance of original order will only be considered if the court determines that there is reason to believe that the prior order may endanger the child or impair their emotional development.</a:t>
            </a:r>
          </a:p>
          <a:p>
            <a:r>
              <a:rPr lang="en-US" sz="2000" dirty="0"/>
              <a:t>Modifications must be based on facts that have arisen since the prior order or were previously unknown to the court, or based on a change in circumstance that has occurred, and modification is in the child’s best intertest. </a:t>
            </a:r>
          </a:p>
          <a:p>
            <a:r>
              <a:rPr lang="en-US" sz="2000" dirty="0"/>
              <a:t>Motions to relocate minor children apply to situations in which the proposed change of residence would substantially change the geographic ties between the children and the other parent (big moves).  Court will consider reasons for relocation, reason other parent objects, history and quality of each party’s relationship with the child(ren), and impact and benefits of the move on the child(ren), among other factors. </a:t>
            </a:r>
          </a:p>
          <a:p>
            <a:endParaRPr lang="en-US" sz="2000" dirty="0"/>
          </a:p>
          <a:p>
            <a:endParaRPr lang="en-US" sz="2000" dirty="0"/>
          </a:p>
          <a:p>
            <a:endParaRPr lang="en-US" sz="2000" dirty="0"/>
          </a:p>
          <a:p>
            <a:pPr marL="0" indent="0">
              <a:buNone/>
            </a:pPr>
            <a:endParaRPr lang="en-US" sz="2000" dirty="0"/>
          </a:p>
          <a:p>
            <a:pPr lvl="1"/>
            <a:endParaRPr lang="en-US" sz="2000" dirty="0"/>
          </a:p>
        </p:txBody>
      </p:sp>
    </p:spTree>
    <p:extLst>
      <p:ext uri="{BB962C8B-B14F-4D97-AF65-F5344CB8AC3E}">
        <p14:creationId xmlns:p14="http://schemas.microsoft.com/office/powerpoint/2010/main" val="512348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48DCC2-3286-1A84-4C9F-D496F6BA3849}"/>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E1799F59-28F6-A9BA-773E-306E9B3E7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95F7FFB1-3881-C5AA-CB42-19489C186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69788F3C-F63D-46D3-892C-79AE10BED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2E12A0B3-5C85-D8BC-9D1A-3CA26DA075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B48D66E3-C62A-9E1D-B253-B3DD76ABF5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3BCAD1-1AB5-2CB6-843C-4EA1569EBFAF}"/>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Changes to Birth Certificate</a:t>
            </a:r>
          </a:p>
        </p:txBody>
      </p:sp>
      <p:sp>
        <p:nvSpPr>
          <p:cNvPr id="3" name="Content Placeholder 2">
            <a:extLst>
              <a:ext uri="{FF2B5EF4-FFF2-40B4-BE49-F238E27FC236}">
                <a16:creationId xmlns:a16="http://schemas.microsoft.com/office/drawing/2014/main" id="{77BBF97F-9322-2517-D59F-D3C3B8828229}"/>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Changes can be made to birth certificates through the CO Department of Public Health &amp; Environment.  Services include: </a:t>
            </a:r>
          </a:p>
          <a:p>
            <a:r>
              <a:rPr lang="en-US" sz="2000" dirty="0"/>
              <a:t>Add or remove a second parent on the child’s birth certificate</a:t>
            </a:r>
          </a:p>
          <a:p>
            <a:r>
              <a:rPr lang="en-US" sz="2000" dirty="0"/>
              <a:t>Make changes to child’s name</a:t>
            </a:r>
          </a:p>
          <a:p>
            <a:r>
              <a:rPr lang="en-US" sz="2000" dirty="0">
                <a:hlinkClick r:id="rId3"/>
              </a:rPr>
              <a:t>Order copies </a:t>
            </a:r>
            <a:r>
              <a:rPr lang="en-US" sz="2000" dirty="0"/>
              <a:t>of child’s birth certificate online</a:t>
            </a:r>
          </a:p>
          <a:p>
            <a:pPr marL="0" indent="0">
              <a:buNone/>
            </a:pPr>
            <a:endParaRPr lang="en-US" sz="2000" dirty="0"/>
          </a:p>
          <a:p>
            <a:pPr marL="0" indent="0">
              <a:buNone/>
            </a:pPr>
            <a:r>
              <a:rPr lang="en-US" sz="2000" b="1" dirty="0"/>
              <a:t>For instructions and more information or to schedule an in-person appointment, visit the </a:t>
            </a:r>
            <a:r>
              <a:rPr lang="en-US" sz="2000" b="1" dirty="0">
                <a:hlinkClick r:id="rId4"/>
              </a:rPr>
              <a:t>CDPHE website</a:t>
            </a:r>
            <a:r>
              <a:rPr lang="en-US" sz="2000" b="1" dirty="0"/>
              <a:t>. </a:t>
            </a:r>
            <a:endParaRPr lang="en-US" sz="2000" dirty="0"/>
          </a:p>
          <a:p>
            <a:endParaRPr lang="en-US" sz="2000" dirty="0"/>
          </a:p>
          <a:p>
            <a:pPr marL="0" indent="0">
              <a:buNone/>
            </a:pPr>
            <a:endParaRPr lang="en-US" sz="2000" dirty="0"/>
          </a:p>
          <a:p>
            <a:pPr lvl="1"/>
            <a:endParaRPr lang="en-US" sz="2000" dirty="0"/>
          </a:p>
        </p:txBody>
      </p:sp>
    </p:spTree>
    <p:extLst>
      <p:ext uri="{BB962C8B-B14F-4D97-AF65-F5344CB8AC3E}">
        <p14:creationId xmlns:p14="http://schemas.microsoft.com/office/powerpoint/2010/main" val="1196105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EC9F43-F7F7-60E3-B3F5-25BC39B74D3E}"/>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6C7A3E8B-6839-639C-9476-583D6EE50BF9}"/>
              </a:ext>
            </a:extLst>
          </p:cNvPr>
          <p:cNvSpPr>
            <a:spLocks noGrp="1"/>
          </p:cNvSpPr>
          <p:nvPr>
            <p:ph idx="1"/>
          </p:nvPr>
        </p:nvSpPr>
        <p:spPr>
          <a:xfrm>
            <a:off x="1371599" y="2318197"/>
            <a:ext cx="9724031" cy="3683358"/>
          </a:xfrm>
        </p:spPr>
        <p:txBody>
          <a:bodyPr anchor="ctr">
            <a:noAutofit/>
          </a:bodyPr>
          <a:lstStyle/>
          <a:p>
            <a:r>
              <a:rPr lang="en-US" sz="2000" b="1" dirty="0"/>
              <a:t>Goals and Parameters of Case</a:t>
            </a:r>
          </a:p>
          <a:p>
            <a:pPr lvl="1"/>
            <a:r>
              <a:rPr lang="en-US" sz="2000" dirty="0"/>
              <a:t>Establish parenting time schedule</a:t>
            </a:r>
          </a:p>
          <a:p>
            <a:pPr lvl="1"/>
            <a:r>
              <a:rPr lang="en-US" sz="2000" dirty="0"/>
              <a:t>Establish child support order</a:t>
            </a:r>
          </a:p>
          <a:p>
            <a:pPr lvl="1"/>
            <a:r>
              <a:rPr lang="en-US" sz="2000" dirty="0"/>
              <a:t>Determine decision-making roles among parents </a:t>
            </a:r>
          </a:p>
          <a:p>
            <a:r>
              <a:rPr lang="en-US" sz="2000" b="1" dirty="0"/>
              <a:t>Getting Started</a:t>
            </a:r>
          </a:p>
          <a:p>
            <a:pPr lvl="1"/>
            <a:r>
              <a:rPr lang="en-US" sz="2000" dirty="0"/>
              <a:t>File Petition for Parental Responsibilities (joint with other parent or individually)</a:t>
            </a:r>
          </a:p>
          <a:p>
            <a:pPr lvl="1"/>
            <a:r>
              <a:rPr lang="en-US" sz="2000" dirty="0"/>
              <a:t>Is paternity in dispute? If so, it will be necessary to first establish paternity.</a:t>
            </a:r>
          </a:p>
          <a:p>
            <a:pPr lvl="1"/>
            <a:r>
              <a:rPr lang="en-US" sz="2000" dirty="0"/>
              <a:t>Does Colorado have jurisdiction to enter parental responsibility orders? Child/children must have lived in CO since birth or for 182 days prior to filing petition. </a:t>
            </a:r>
          </a:p>
          <a:p>
            <a:pPr lvl="1"/>
            <a:r>
              <a:rPr lang="en-US" sz="2000" dirty="0"/>
              <a:t>Where to file? Petition should be filed in the district court in the county where the children live.</a:t>
            </a:r>
          </a:p>
        </p:txBody>
      </p:sp>
    </p:spTree>
    <p:extLst>
      <p:ext uri="{BB962C8B-B14F-4D97-AF65-F5344CB8AC3E}">
        <p14:creationId xmlns:p14="http://schemas.microsoft.com/office/powerpoint/2010/main" val="2812651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37582E-64AB-0392-1B81-E23F3B90361D}"/>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5AB209FA-1301-058D-E210-D94CB0433E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563C7CE2-79E1-2575-26DD-F648B162A4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B75C7665-30B3-8488-D3BA-1F57727B5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3E2FCA5-B291-54CC-09AA-F7AEDC08CF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B2541E7-8122-05ED-32A4-DB8B66FCC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104B33-6605-FB41-A8BC-3D118D9589D0}"/>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235BE38E-F961-A434-7022-B6C69384F03F}"/>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Establishing Parentage</a:t>
            </a:r>
          </a:p>
          <a:p>
            <a:pPr lvl="1"/>
            <a:r>
              <a:rPr lang="en-US" sz="1600" dirty="0"/>
              <a:t>File Petition in county where the child or other parent resides.  Necessary court forms include:</a:t>
            </a:r>
          </a:p>
          <a:p>
            <a:pPr lvl="2"/>
            <a:r>
              <a:rPr lang="en-US" sz="1600" dirty="0"/>
              <a:t>Petition to Determine Parentage (JDF 1501)</a:t>
            </a:r>
          </a:p>
          <a:p>
            <a:pPr lvl="2"/>
            <a:r>
              <a:rPr lang="en-US" sz="1600" dirty="0"/>
              <a:t>Case Information Sheet (JDF 1000)</a:t>
            </a:r>
          </a:p>
          <a:p>
            <a:pPr lvl="2"/>
            <a:r>
              <a:rPr lang="en-US" sz="1600" dirty="0"/>
              <a:t>Summons (JDF 1502 - complete caption only) </a:t>
            </a:r>
          </a:p>
          <a:p>
            <a:pPr lvl="2"/>
            <a:r>
              <a:rPr lang="en-US" sz="1600" dirty="0"/>
              <a:t>Final Order (JDF 1516 – complete caption only)</a:t>
            </a:r>
            <a:endParaRPr lang="en-US" sz="2000" b="1" dirty="0"/>
          </a:p>
          <a:p>
            <a:pPr marL="0" indent="0">
              <a:buNone/>
            </a:pPr>
            <a:r>
              <a:rPr lang="en-US" sz="2000" b="1" dirty="0"/>
              <a:t>Complete Service of Process</a:t>
            </a:r>
          </a:p>
          <a:p>
            <a:pPr lvl="1"/>
            <a:r>
              <a:rPr lang="en-US" sz="1600" dirty="0"/>
              <a:t>Petitioner must provide an address where Respondent can be located and give court documents to the sheriff (in county where Respondent resides) or professional process server.  Process server will complete Return of Service and file with court.  </a:t>
            </a:r>
          </a:p>
          <a:p>
            <a:pPr lvl="1"/>
            <a:r>
              <a:rPr lang="en-US" sz="1600" dirty="0"/>
              <a:t>If Respondent will accept court documents from Petitioner, Respondent must complete the Waiver of Service (JDF 1502(a)) and file with court. </a:t>
            </a:r>
            <a:endParaRPr lang="en-US" sz="2000" b="1" dirty="0"/>
          </a:p>
          <a:p>
            <a:pPr marL="0" indent="0">
              <a:buNone/>
            </a:pPr>
            <a:r>
              <a:rPr lang="en-US" sz="2000" b="1" dirty="0"/>
              <a:t>Genetic Testing</a:t>
            </a:r>
          </a:p>
          <a:p>
            <a:r>
              <a:rPr lang="en-US" sz="1600" dirty="0"/>
              <a:t>Respondent can deny parentage and file a response or admit parentage and file Admission of Parentage (JDF 1504). </a:t>
            </a:r>
          </a:p>
          <a:p>
            <a:r>
              <a:rPr lang="en-US" sz="1600" dirty="0"/>
              <a:t>Parties can agree to genetic testing (JDF 1506 and JDF 1507) or Petitioner can request court order genetic testing (JDF 1505 and 1508).</a:t>
            </a:r>
          </a:p>
          <a:p>
            <a:endParaRPr lang="en-US" sz="2000" b="1" dirty="0"/>
          </a:p>
          <a:p>
            <a:endParaRPr lang="en-US" sz="2000" b="1"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2262899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89AC5E-20E3-6909-ED1C-3C554CA592BD}"/>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13CDDD9-A127-EB13-4D7D-A85D94540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27A0101-401E-26A9-32AC-923A46FF4E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DB58232-AD20-F6AA-D03A-1FC9975FCC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4BC28BF-3329-4E04-F147-8D8D86AA6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4627EE7-B198-731D-E543-C8C0F2291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CFD81-5226-FBF3-E8A7-278E953E941C}"/>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CBC5BF37-235A-09F5-C54E-B98B29A25E0B}"/>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Establishing Parental Responsibility Order</a:t>
            </a:r>
          </a:p>
          <a:p>
            <a:pPr lvl="1"/>
            <a:r>
              <a:rPr lang="en-US" sz="1600" dirty="0"/>
              <a:t>Begin case by filing Petition for Parental Responsibilities (JDF 1031). </a:t>
            </a:r>
          </a:p>
          <a:p>
            <a:pPr lvl="1"/>
            <a:r>
              <a:rPr lang="en-US" sz="1600" dirty="0"/>
              <a:t>Other necessary court documents that must be filed include:</a:t>
            </a:r>
          </a:p>
          <a:p>
            <a:pPr lvl="2"/>
            <a:r>
              <a:rPr lang="en-US" sz="1600" dirty="0"/>
              <a:t>Case information sheet (JDF 1000)</a:t>
            </a:r>
          </a:p>
          <a:p>
            <a:pPr lvl="2"/>
            <a:r>
              <a:rPr lang="en-US" sz="1600" dirty="0"/>
              <a:t>Summons (JDF 1032)</a:t>
            </a:r>
          </a:p>
          <a:p>
            <a:pPr lvl="2"/>
            <a:r>
              <a:rPr lang="en-US" sz="1600" dirty="0"/>
              <a:t>Sworn Financial Statement (JDF 1111)</a:t>
            </a:r>
          </a:p>
          <a:p>
            <a:pPr lvl="2"/>
            <a:r>
              <a:rPr lang="en-US" sz="1600" dirty="0"/>
              <a:t>Certificate of Compliance with Mandatory Financial Disclosures (JDF 1104)</a:t>
            </a:r>
          </a:p>
          <a:p>
            <a:pPr lvl="2"/>
            <a:r>
              <a:rPr lang="en-US" sz="1600" dirty="0"/>
              <a:t>Parenting Plan (JDF 1113)</a:t>
            </a:r>
          </a:p>
          <a:p>
            <a:pPr lvl="2"/>
            <a:r>
              <a:rPr lang="en-US" sz="1600" dirty="0"/>
              <a:t>Child Support Worksheet (JDF 1821) (See </a:t>
            </a:r>
            <a:r>
              <a:rPr lang="en-US" sz="1600" dirty="0">
                <a:hlinkClick r:id="rId3"/>
              </a:rPr>
              <a:t>https://www.coloradojudicial.gov/self-help/calculate-support-payments</a:t>
            </a:r>
            <a:r>
              <a:rPr lang="en-US" sz="1600" dirty="0"/>
              <a:t> for child support calculator)</a:t>
            </a:r>
          </a:p>
          <a:p>
            <a:pPr lvl="2"/>
            <a:r>
              <a:rPr lang="en-US" sz="1600" dirty="0"/>
              <a:t>Support order (JDF 1117 - complete caption only)</a:t>
            </a:r>
          </a:p>
          <a:p>
            <a:pPr lvl="2"/>
            <a:r>
              <a:rPr lang="en-US" sz="1600" dirty="0"/>
              <a:t>Final Order (JDF 1039 – complete caption only)</a:t>
            </a:r>
          </a:p>
          <a:p>
            <a:endParaRPr lang="en-US" sz="2000" b="1" dirty="0"/>
          </a:p>
          <a:p>
            <a:endParaRPr lang="en-US" sz="2000" b="1"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628384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35252A-FC46-58A3-8309-D25868ADE1BF}"/>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EB7D3358-F7D4-184B-95A8-62155D2C1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A54B328-4F4A-5E35-E543-C7A3514A4F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6F077CE6-11F7-F1DA-49C5-6181F02E00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6CE43F1B-AC07-CC42-A3E2-5A7B722EA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A540BEC-6156-0D11-9A2F-662A4B45D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EE1FEF-0CB7-30A0-9211-D2C0FD8C878E}"/>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B2CCE346-89EE-4383-7523-939DBBF5A48D}"/>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Service of Process</a:t>
            </a:r>
          </a:p>
          <a:p>
            <a:pPr lvl="1"/>
            <a:r>
              <a:rPr lang="en-US" sz="1800" dirty="0"/>
              <a:t>If the parties do not jointly file the Petition for Parental Responsibilities the filing party (petitioner) must have the court documents served on the responding party (respondent).</a:t>
            </a:r>
          </a:p>
          <a:p>
            <a:pPr lvl="1"/>
            <a:r>
              <a:rPr lang="en-US" sz="1800" dirty="0"/>
              <a:t>The respondent can sign and file a </a:t>
            </a:r>
            <a:r>
              <a:rPr lang="en-US" sz="1800" b="1" dirty="0"/>
              <a:t>waiver and acceptance of service </a:t>
            </a:r>
            <a:r>
              <a:rPr lang="en-US" sz="1800" dirty="0"/>
              <a:t>if they are willing to accept the court documents from the petitioner.</a:t>
            </a:r>
          </a:p>
          <a:p>
            <a:pPr lvl="1"/>
            <a:r>
              <a:rPr lang="en-US" sz="1800" dirty="0"/>
              <a:t>If they are not willing to accept the court documents from the petitioner, the petitioner will have to have the respondent personally served.  This can be done through the sheriff of the county in which the respondent lives or through a professional process server. </a:t>
            </a:r>
          </a:p>
          <a:p>
            <a:pPr lvl="1"/>
            <a:r>
              <a:rPr lang="en-US" sz="1800" dirty="0"/>
              <a:t>Documents that must be served include the case information sheet, the petition for parental responsibilities, and summons. </a:t>
            </a:r>
          </a:p>
          <a:p>
            <a:pPr lvl="1"/>
            <a:r>
              <a:rPr lang="en-US" sz="1800" dirty="0"/>
              <a:t>The sheriff or professional process server should be used in cases in which the petitioner is concerned about possible violence from the respondent or those with a history of intimidation or domestic violence. </a:t>
            </a:r>
          </a:p>
          <a:p>
            <a:pPr lvl="1"/>
            <a:endParaRPr lang="en-US" sz="1800" dirty="0"/>
          </a:p>
          <a:p>
            <a:endParaRPr lang="en-US" sz="2000" b="1"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4220882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3D9809-22A2-8CAC-1FB2-48BDEB710792}"/>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AA80AF30-BF09-7F1B-FCAD-A4D04486A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5CA6EEF-AF12-AFA5-2B08-AD0EDD2D3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07AAA6A2-E71B-12CE-3CE1-19205D8A2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21A20A73-7699-31D8-EF9D-29FD7E9005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70530DD8-C41B-2A1D-EE8A-BE9B8659A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A016FE-FB1E-F31E-90A6-83B64CFF5AB2}"/>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E01AB7DD-7797-FDF8-6D1C-137373F5E11E}"/>
              </a:ext>
            </a:extLst>
          </p:cNvPr>
          <p:cNvSpPr>
            <a:spLocks noGrp="1"/>
          </p:cNvSpPr>
          <p:nvPr>
            <p:ph idx="1"/>
          </p:nvPr>
        </p:nvSpPr>
        <p:spPr>
          <a:xfrm>
            <a:off x="1371599" y="2479431"/>
            <a:ext cx="9724031" cy="3938954"/>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Steps in the Process</a:t>
            </a:r>
          </a:p>
          <a:p>
            <a:pPr lvl="1"/>
            <a:r>
              <a:rPr lang="en-US" sz="1800" dirty="0"/>
              <a:t>Once the petition is filed and respondent is served/waives service, the parties will receive a </a:t>
            </a:r>
            <a:r>
              <a:rPr lang="en-US" sz="1800" b="1" dirty="0"/>
              <a:t>Case Management Order (CMO).</a:t>
            </a:r>
            <a:r>
              <a:rPr lang="en-US" sz="1800" dirty="0"/>
              <a:t>  This document is very important and is essentially the “road map” for your case.  The CMO includes important information about the next steps and deadlines in your case.  It will also include information on the date and location for your </a:t>
            </a:r>
            <a:r>
              <a:rPr lang="en-US" sz="1800" b="1" dirty="0"/>
              <a:t>Initial Status Conference. </a:t>
            </a:r>
          </a:p>
          <a:p>
            <a:pPr lvl="1"/>
            <a:r>
              <a:rPr lang="en-US" sz="1800" dirty="0"/>
              <a:t>The Initial Status Conference is a meeting with the family court facilitator to discuss issues in dispute and areas of agreement, clarify deadlines and discuss process, and learn about next steps.  If needed, the parties can request that emergency orders be entered for support or visitation or request a temporary orders hearing.  Emergency or temporary orders will remain in effect until they are replaced by a permanent agreement or permanent orders. </a:t>
            </a:r>
          </a:p>
          <a:p>
            <a:pPr lvl="1"/>
            <a:r>
              <a:rPr lang="en-US" sz="1800" dirty="0"/>
              <a:t>The parties are required to file their sworn financial statements and exchange supporting documentation within 42 days of the petition being filed.  This financial information will inform the child support order.   The parties are also required to attend a parenting class. </a:t>
            </a:r>
          </a:p>
          <a:p>
            <a:pPr lvl="1"/>
            <a:r>
              <a:rPr lang="en-US" sz="1800" dirty="0"/>
              <a:t>The parties must develop a parenting plan and calculate child support based on income and number of overnights each parent has with child/children. </a:t>
            </a:r>
          </a:p>
          <a:p>
            <a:pPr marL="457200" lvl="1" indent="0">
              <a:buNone/>
            </a:pPr>
            <a:endParaRPr lang="en-US" sz="1800" dirty="0"/>
          </a:p>
          <a:p>
            <a:endParaRPr lang="en-US" sz="2000" b="1"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15790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184E91-5CDC-60BC-4726-79A1D9929E02}"/>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E469393D-D54A-3FC4-FAF9-C35322343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10958245-3766-CB6F-5C8C-E8AD1E75D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FD27C9E1-041F-700D-D4B5-B78321822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0CFC6A9D-31FB-512A-1B3E-E4FA4F3FE3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99D06695-3D72-C96E-5504-EFF18ABB9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13B602-2B87-E7B6-C8F0-9BD09337B69C}"/>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8B0013AB-8829-3730-9D75-58964D22DE3A}"/>
              </a:ext>
            </a:extLst>
          </p:cNvPr>
          <p:cNvSpPr>
            <a:spLocks noGrp="1"/>
          </p:cNvSpPr>
          <p:nvPr>
            <p:ph idx="1"/>
          </p:nvPr>
        </p:nvSpPr>
        <p:spPr>
          <a:xfrm>
            <a:off x="1371599" y="2479431"/>
            <a:ext cx="9724031" cy="3938954"/>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Steps in the Process</a:t>
            </a:r>
          </a:p>
          <a:p>
            <a:pPr lvl="1"/>
            <a:r>
              <a:rPr lang="en-US" sz="1800" dirty="0"/>
              <a:t>If the parties cannot agree on a parenting time plan (division of parenting time and decision-making authority) and the child support amount and schedule, they will likely be ordered to participate in mediation. </a:t>
            </a:r>
          </a:p>
          <a:p>
            <a:pPr lvl="1"/>
            <a:r>
              <a:rPr lang="en-US" sz="1800" dirty="0"/>
              <a:t>If the parties reach a full agreement on their parenting time plan and corresponding child support, they can file the agreement with the court and ask that it be entered as an official order. </a:t>
            </a:r>
          </a:p>
          <a:p>
            <a:pPr lvl="1"/>
            <a:r>
              <a:rPr lang="en-US" sz="1800" dirty="0"/>
              <a:t>If the parties do not reach a full agreement, any disputed issues will be decided by a judge in a permanent orders hearing.   Unless a hearing date was set at the time the case was filed and specified in the Case Management Order, the parties will need to request that a hearing be set by filing a Notice of Hearing Being Scheduled (JDF 1123).  This will provide the date and time the parties are to call the court to schedule a permanent orders hearing. </a:t>
            </a:r>
          </a:p>
          <a:p>
            <a:pPr marL="0" indent="0">
              <a:buNone/>
            </a:pPr>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1849818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3C05F3-1767-A719-E62C-9FD9FB534AA6}"/>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DD5A0355-FF01-3A1D-FF90-73385E3CA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616DA1E2-3D3A-5BF9-CA3E-AF50F7F63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D783D26-B114-E0CC-827F-D64A85B94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53F7ECD-6075-4C1B-43E8-2854B5A106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BA55D3BB-786F-2021-E8C2-294B88055E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399EB2-E64B-76E4-D161-DFDE807C3DB7}"/>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472A38C2-50F0-43C1-D5FF-BEED2B54C0BB}"/>
              </a:ext>
            </a:extLst>
          </p:cNvPr>
          <p:cNvSpPr>
            <a:spLocks noGrp="1"/>
          </p:cNvSpPr>
          <p:nvPr>
            <p:ph idx="1"/>
          </p:nvPr>
        </p:nvSpPr>
        <p:spPr>
          <a:xfrm>
            <a:off x="1371599" y="2479431"/>
            <a:ext cx="9724031" cy="3938954"/>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Steps in the Process</a:t>
            </a:r>
          </a:p>
          <a:p>
            <a:pPr lvl="1"/>
            <a:r>
              <a:rPr lang="en-US" sz="1800" dirty="0"/>
              <a:t>Once the date for the permanent orders hearing is set, the parties must prepare to present their arguments to the court.  The judge will make orders regarding disputed issues in the case, making decisions that are in the best interests of the child/children. </a:t>
            </a:r>
          </a:p>
          <a:p>
            <a:pPr lvl="1"/>
            <a:r>
              <a:rPr lang="en-US" sz="1800" dirty="0"/>
              <a:t>To prepare for the permanent orders hearing, the parties will need to file a </a:t>
            </a:r>
            <a:r>
              <a:rPr lang="en-US" sz="1800" b="1" dirty="0"/>
              <a:t>Pretrial Statement </a:t>
            </a:r>
            <a:r>
              <a:rPr lang="en-US" sz="1800" dirty="0"/>
              <a:t>with the court (JDF 1129) indicating what issues the court needs to resolve, what witnesses and exhibits the parties will rely on to support their arguments, and their requests for how they would like the court to decide the disputed issues. </a:t>
            </a:r>
          </a:p>
          <a:p>
            <a:pPr lvl="1"/>
            <a:r>
              <a:rPr lang="en-US" sz="1800" dirty="0"/>
              <a:t>The parties will have to disclose witnesses and exhibits by filing their witness list (JDF 71) and exhibit list (JDF 72) with the court. </a:t>
            </a:r>
          </a:p>
          <a:p>
            <a:pPr lvl="1"/>
            <a:r>
              <a:rPr lang="en-US" sz="1800" dirty="0"/>
              <a:t>If the parties want to require an individual to attend the hearing or provide documents, they must file a subpoena (JDF 80 and JDF 80.1).</a:t>
            </a:r>
          </a:p>
          <a:p>
            <a:pPr lvl="1"/>
            <a:r>
              <a:rPr lang="en-US" sz="1800" dirty="0"/>
              <a:t>Once permanent orders are issues, the parties will receive a copy and must abide by them going forward unless or until they are replaced by any future modification to the parenting time plan or child support, as ordered by the court. </a:t>
            </a:r>
          </a:p>
          <a:p>
            <a:pPr lvl="1"/>
            <a:endParaRPr lang="en-US" sz="1800" dirty="0"/>
          </a:p>
          <a:p>
            <a:pPr lvl="1"/>
            <a:endParaRPr lang="en-US" sz="1800" dirty="0"/>
          </a:p>
          <a:p>
            <a:pPr lvl="1"/>
            <a:endParaRPr lang="en-US" sz="1800" dirty="0"/>
          </a:p>
          <a:p>
            <a:pPr lvl="1"/>
            <a:endParaRPr lang="en-US" sz="1800" dirty="0"/>
          </a:p>
          <a:p>
            <a:pPr lvl="1"/>
            <a:endParaRPr lang="en-US" sz="1800" dirty="0"/>
          </a:p>
          <a:p>
            <a:pPr marL="457200" lvl="1" indent="0">
              <a:buNone/>
            </a:pPr>
            <a:endParaRPr lang="en-US" sz="2000"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22870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C650B4-9295-3AD9-255F-A5D25EF98BA2}"/>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C7BAD4F9-EC21-0152-98C7-F4D25ED63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D72E3A96-9D2E-ABDF-7651-4E6EB526BB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42ECAC41-0485-6EB9-DE5F-251F76E605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1DC8BC3-9234-1C92-EED0-D751F5C01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3AEE02F3-1F77-DC7C-FABE-71F9B86BD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DFD438-995C-BE03-47FF-A56F4FA056E6}"/>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Establishing Parental Responsibility Orders Among Non-Married Parties</a:t>
            </a:r>
          </a:p>
        </p:txBody>
      </p:sp>
      <p:sp>
        <p:nvSpPr>
          <p:cNvPr id="3" name="Content Placeholder 2">
            <a:extLst>
              <a:ext uri="{FF2B5EF4-FFF2-40B4-BE49-F238E27FC236}">
                <a16:creationId xmlns:a16="http://schemas.microsoft.com/office/drawing/2014/main" id="{0096A471-5CDC-F885-E053-CB6F2BF1F7C0}"/>
              </a:ext>
            </a:extLst>
          </p:cNvPr>
          <p:cNvSpPr>
            <a:spLocks noGrp="1"/>
          </p:cNvSpPr>
          <p:nvPr>
            <p:ph idx="1"/>
          </p:nvPr>
        </p:nvSpPr>
        <p:spPr>
          <a:xfrm>
            <a:off x="1371599" y="2479431"/>
            <a:ext cx="9724031" cy="3552092"/>
          </a:xfrm>
        </p:spPr>
        <p:txBody>
          <a:bodyPr anchor="ctr">
            <a:noAutofit/>
          </a:bodyPr>
          <a:lstStyle/>
          <a:p>
            <a:pPr marL="0" indent="0">
              <a:buNone/>
            </a:pPr>
            <a:endParaRPr lang="en-US" sz="2000" b="1" dirty="0"/>
          </a:p>
          <a:p>
            <a:pPr lvl="1"/>
            <a:endParaRPr lang="en-US" sz="1600" dirty="0"/>
          </a:p>
          <a:p>
            <a:pPr lvl="1"/>
            <a:endParaRPr lang="en-US" sz="1600" dirty="0"/>
          </a:p>
          <a:p>
            <a:pPr marL="457200" lvl="1" indent="0">
              <a:buNone/>
            </a:pPr>
            <a:endParaRPr lang="en-US" sz="1600" dirty="0"/>
          </a:p>
          <a:p>
            <a:pPr marL="457200" lvl="1" indent="0">
              <a:buNone/>
            </a:pPr>
            <a:endParaRPr lang="en-US" sz="1600" dirty="0"/>
          </a:p>
          <a:p>
            <a:pPr marL="0" indent="0">
              <a:buNone/>
            </a:pPr>
            <a:r>
              <a:rPr lang="en-US" sz="2000" b="1" dirty="0"/>
              <a:t>Factors to Promote an Easier and Quicker Resolution</a:t>
            </a:r>
          </a:p>
          <a:p>
            <a:pPr lvl="1"/>
            <a:r>
              <a:rPr lang="en-US" sz="1800" dirty="0"/>
              <a:t>The parties will be required to attend a parenting class.  Information is intended to support a healthy co-parenting relationship.  The parties will have to learn to work together as best as possible until their child becomes an adult.  Willingness to work together and reach agreements prevents the need for court intervention in the future.</a:t>
            </a:r>
          </a:p>
          <a:p>
            <a:pPr lvl="1"/>
            <a:r>
              <a:rPr lang="en-US" sz="1800" dirty="0"/>
              <a:t>If the parties jointly  file the Petition for Parental Responsibilities it will eliminate the need for formal service of process. </a:t>
            </a:r>
          </a:p>
          <a:p>
            <a:pPr lvl="1"/>
            <a:r>
              <a:rPr lang="en-US" sz="1800" dirty="0"/>
              <a:t>If the parties can come to an agreement on parenting time, decision-making responsibilities, and child support they can file the agreements with the court and ask that they be made into an official order. This keeps control among the parties and prevents a judge from having to make decisions on behalf of the family. </a:t>
            </a:r>
          </a:p>
          <a:p>
            <a:pPr lvl="1"/>
            <a:r>
              <a:rPr lang="en-US" sz="1800" dirty="0"/>
              <a:t>If the parties cannot agree, they will likely be ordered to participate in mediation.  If an agreement is still not reached, the parties will have to attend a contested permanent orders hearing during which the judge will issue orders on any disputed issues. </a:t>
            </a:r>
          </a:p>
          <a:p>
            <a:endParaRPr lang="en-US" sz="2000" b="1" dirty="0"/>
          </a:p>
          <a:p>
            <a:endParaRPr lang="en-US" sz="2000" b="1" dirty="0"/>
          </a:p>
          <a:p>
            <a:pPr marL="0" indent="0">
              <a:buNone/>
            </a:pPr>
            <a:endParaRPr lang="en-US" sz="2000" b="1" dirty="0"/>
          </a:p>
          <a:p>
            <a:pPr lvl="1"/>
            <a:endParaRPr lang="en-US" sz="2000" dirty="0"/>
          </a:p>
        </p:txBody>
      </p:sp>
    </p:spTree>
    <p:extLst>
      <p:ext uri="{BB962C8B-B14F-4D97-AF65-F5344CB8AC3E}">
        <p14:creationId xmlns:p14="http://schemas.microsoft.com/office/powerpoint/2010/main" val="2458657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2322</TotalTime>
  <Words>2207</Words>
  <Application>Microsoft Office PowerPoint</Application>
  <PresentationFormat>Widescreen</PresentationFormat>
  <Paragraphs>208</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     </vt:lpstr>
      <vt:lpstr>Establishing Parental Responsibility Orders Among Non-Married Parties</vt:lpstr>
      <vt:lpstr>Establishing Parental Responsibility Orders Among Non-Married Parties</vt:lpstr>
      <vt:lpstr>Establishing Parental Responsibility Orders Among Non-Married Parties</vt:lpstr>
      <vt:lpstr>Establishing Parental Responsibility Orders Among Non-Married Parties</vt:lpstr>
      <vt:lpstr>Establishing Parental Responsibility Orders Among Non-Married Parties</vt:lpstr>
      <vt:lpstr>Establishing Parental Responsibility Orders Among Non-Married Parties</vt:lpstr>
      <vt:lpstr>Establishing Parental Responsibility Orders Among Non-Married Parties</vt:lpstr>
      <vt:lpstr>Establishing Parental Responsibility Orders Among Non-Married Parties</vt:lpstr>
      <vt:lpstr>Enforcement of Parenting Time Orders</vt:lpstr>
      <vt:lpstr>Enforcement of Child Support Orders</vt:lpstr>
      <vt:lpstr>Modification of Parenting Time Orders</vt:lpstr>
      <vt:lpstr>Modification of Parenting Time Orders</vt:lpstr>
      <vt:lpstr>Changes to Birth Certificate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 Wilkins</dc:creator>
  <cp:lastModifiedBy>Andrea Wilkins</cp:lastModifiedBy>
  <cp:revision>1</cp:revision>
  <dcterms:created xsi:type="dcterms:W3CDTF">2024-10-29T22:18:24Z</dcterms:created>
  <dcterms:modified xsi:type="dcterms:W3CDTF">2026-04-14T20:38:29Z</dcterms:modified>
</cp:coreProperties>
</file>